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306789-7CD2-4335-A844-F1C80B9A925D}" type="doc">
      <dgm:prSet loTypeId="urn:microsoft.com/office/officeart/2005/8/layout/pyramid3" loCatId="pyramid" qsTypeId="urn:microsoft.com/office/officeart/2005/8/quickstyle/3d1" qsCatId="3D" csTypeId="urn:microsoft.com/office/officeart/2005/8/colors/colorful5" csCatId="colorful" phldr="1"/>
      <dgm:spPr/>
    </dgm:pt>
    <dgm:pt modelId="{9B3FDD64-9203-4667-8C04-4CC1EE921B97}">
      <dgm:prSet phldrT="[Text]" custT="1"/>
      <dgm:spPr/>
      <dgm:t>
        <a:bodyPr/>
        <a:lstStyle/>
        <a:p>
          <a:endParaRPr lang="en-US" sz="2800" b="1" dirty="0"/>
        </a:p>
        <a:p>
          <a:r>
            <a:rPr lang="en-US" sz="2000" b="1" dirty="0"/>
            <a:t>Build Awareness</a:t>
          </a:r>
          <a:endParaRPr lang="en-US" sz="2800" b="1" dirty="0"/>
        </a:p>
        <a:p>
          <a:r>
            <a:rPr lang="en-US" sz="2800" b="1" dirty="0"/>
            <a:t> </a:t>
          </a:r>
        </a:p>
      </dgm:t>
    </dgm:pt>
    <dgm:pt modelId="{69CA4F6D-D8A7-4459-85E3-E0E810A6AD93}" type="parTrans" cxnId="{0AA7702C-DB0B-45E4-A21B-20A0E7D5F98D}">
      <dgm:prSet/>
      <dgm:spPr/>
      <dgm:t>
        <a:bodyPr/>
        <a:lstStyle/>
        <a:p>
          <a:endParaRPr lang="en-US" sz="1100" b="1"/>
        </a:p>
      </dgm:t>
    </dgm:pt>
    <dgm:pt modelId="{390B756E-E3E3-4818-BD13-9C2110FB3E30}" type="sibTrans" cxnId="{0AA7702C-DB0B-45E4-A21B-20A0E7D5F98D}">
      <dgm:prSet/>
      <dgm:spPr/>
      <dgm:t>
        <a:bodyPr/>
        <a:lstStyle/>
        <a:p>
          <a:endParaRPr lang="en-US" sz="1100" b="1"/>
        </a:p>
      </dgm:t>
    </dgm:pt>
    <dgm:pt modelId="{A950270B-3445-4136-92C0-FB7CB43A2B3C}">
      <dgm:prSet phldrT="[Text]" custT="1"/>
      <dgm:spPr/>
      <dgm:t>
        <a:bodyPr/>
        <a:lstStyle/>
        <a:p>
          <a:endParaRPr lang="en-US" sz="2800" b="1" dirty="0"/>
        </a:p>
        <a:p>
          <a:r>
            <a:rPr lang="en-US" sz="2000" b="1" dirty="0"/>
            <a:t>Prompt Consideration &amp; Take Action</a:t>
          </a:r>
          <a:endParaRPr lang="en-US" sz="2800" b="1" dirty="0"/>
        </a:p>
        <a:p>
          <a:endParaRPr lang="en-US" sz="2800" b="1" dirty="0"/>
        </a:p>
      </dgm:t>
    </dgm:pt>
    <dgm:pt modelId="{2CAD46DE-05B6-43C3-B48B-FF03C5E626AD}" type="parTrans" cxnId="{A0B534A0-2B66-4B2E-8FEC-C29CF5BE6D17}">
      <dgm:prSet/>
      <dgm:spPr/>
      <dgm:t>
        <a:bodyPr/>
        <a:lstStyle/>
        <a:p>
          <a:endParaRPr lang="en-US" sz="1100" b="1"/>
        </a:p>
      </dgm:t>
    </dgm:pt>
    <dgm:pt modelId="{2FBD4B74-718A-48B9-AC39-928AD9C22FA0}" type="sibTrans" cxnId="{A0B534A0-2B66-4B2E-8FEC-C29CF5BE6D17}">
      <dgm:prSet/>
      <dgm:spPr/>
      <dgm:t>
        <a:bodyPr/>
        <a:lstStyle/>
        <a:p>
          <a:endParaRPr lang="en-US" sz="1100" b="1"/>
        </a:p>
      </dgm:t>
    </dgm:pt>
    <dgm:pt modelId="{9CA4F052-E274-44C9-A4E2-ADB8661385D9}">
      <dgm:prSet phldrT="[Text]" custT="1"/>
      <dgm:spPr/>
      <dgm:t>
        <a:bodyPr/>
        <a:lstStyle/>
        <a:p>
          <a:r>
            <a:rPr lang="en-US" sz="2000" b="1" dirty="0"/>
            <a:t>Sales         Decision</a:t>
          </a:r>
          <a:endParaRPr lang="en-US" sz="3200" b="1" dirty="0"/>
        </a:p>
        <a:p>
          <a:r>
            <a:rPr lang="en-US" sz="3200" b="1" dirty="0"/>
            <a:t> </a:t>
          </a:r>
        </a:p>
      </dgm:t>
    </dgm:pt>
    <dgm:pt modelId="{8582B9F0-BF9E-495A-A6D2-4BB73411B203}" type="parTrans" cxnId="{8EDFC1EC-BE49-4A45-930C-A93C1C4BB523}">
      <dgm:prSet/>
      <dgm:spPr/>
      <dgm:t>
        <a:bodyPr/>
        <a:lstStyle/>
        <a:p>
          <a:endParaRPr lang="en-US" sz="1100" b="1"/>
        </a:p>
      </dgm:t>
    </dgm:pt>
    <dgm:pt modelId="{90F1C530-FB9A-4E55-9F34-C5B8FA02BEF7}" type="sibTrans" cxnId="{8EDFC1EC-BE49-4A45-930C-A93C1C4BB523}">
      <dgm:prSet/>
      <dgm:spPr/>
      <dgm:t>
        <a:bodyPr/>
        <a:lstStyle/>
        <a:p>
          <a:endParaRPr lang="en-US" sz="1100" b="1"/>
        </a:p>
      </dgm:t>
    </dgm:pt>
    <dgm:pt modelId="{31B7349D-6BE5-4868-9168-5F7AF672BEA8}" type="pres">
      <dgm:prSet presAssocID="{74306789-7CD2-4335-A844-F1C80B9A925D}" presName="Name0" presStyleCnt="0">
        <dgm:presLayoutVars>
          <dgm:dir/>
          <dgm:animLvl val="lvl"/>
          <dgm:resizeHandles val="exact"/>
        </dgm:presLayoutVars>
      </dgm:prSet>
      <dgm:spPr/>
    </dgm:pt>
    <dgm:pt modelId="{CD35B292-A310-4FBB-BC34-D079D59CC704}" type="pres">
      <dgm:prSet presAssocID="{9B3FDD64-9203-4667-8C04-4CC1EE921B97}" presName="Name8" presStyleCnt="0"/>
      <dgm:spPr/>
    </dgm:pt>
    <dgm:pt modelId="{18EFF804-13CE-4E91-8A3B-F6961C359FF4}" type="pres">
      <dgm:prSet presAssocID="{9B3FDD64-9203-4667-8C04-4CC1EE921B97}" presName="level" presStyleLbl="node1" presStyleIdx="0" presStyleCnt="3">
        <dgm:presLayoutVars>
          <dgm:chMax val="1"/>
          <dgm:bulletEnabled val="1"/>
        </dgm:presLayoutVars>
      </dgm:prSet>
      <dgm:spPr/>
    </dgm:pt>
    <dgm:pt modelId="{D12A2126-F735-4AB4-B984-F99A863FF3E0}" type="pres">
      <dgm:prSet presAssocID="{9B3FDD64-9203-4667-8C04-4CC1EE921B9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917DCE6-4A82-4BFD-9F5C-D2436C52BFAC}" type="pres">
      <dgm:prSet presAssocID="{A950270B-3445-4136-92C0-FB7CB43A2B3C}" presName="Name8" presStyleCnt="0"/>
      <dgm:spPr/>
    </dgm:pt>
    <dgm:pt modelId="{8930C1D0-C2D7-47D4-83AF-23890145780B}" type="pres">
      <dgm:prSet presAssocID="{A950270B-3445-4136-92C0-FB7CB43A2B3C}" presName="level" presStyleLbl="node1" presStyleIdx="1" presStyleCnt="3">
        <dgm:presLayoutVars>
          <dgm:chMax val="1"/>
          <dgm:bulletEnabled val="1"/>
        </dgm:presLayoutVars>
      </dgm:prSet>
      <dgm:spPr/>
    </dgm:pt>
    <dgm:pt modelId="{E1FB353E-FB87-491A-8E73-C7A07E0CA479}" type="pres">
      <dgm:prSet presAssocID="{A950270B-3445-4136-92C0-FB7CB43A2B3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8788A8-3240-45DF-9027-06A7C7CD4BB8}" type="pres">
      <dgm:prSet presAssocID="{9CA4F052-E274-44C9-A4E2-ADB8661385D9}" presName="Name8" presStyleCnt="0"/>
      <dgm:spPr/>
    </dgm:pt>
    <dgm:pt modelId="{3BC15E3E-E948-43D3-9079-A8CEB18E4048}" type="pres">
      <dgm:prSet presAssocID="{9CA4F052-E274-44C9-A4E2-ADB8661385D9}" presName="level" presStyleLbl="node1" presStyleIdx="2" presStyleCnt="3">
        <dgm:presLayoutVars>
          <dgm:chMax val="1"/>
          <dgm:bulletEnabled val="1"/>
        </dgm:presLayoutVars>
      </dgm:prSet>
      <dgm:spPr/>
    </dgm:pt>
    <dgm:pt modelId="{39619C55-E990-4DB4-9F22-8E05840EFA29}" type="pres">
      <dgm:prSet presAssocID="{9CA4F052-E274-44C9-A4E2-ADB8661385D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1E1BB21-7C55-4A68-9D06-88F096D99B9A}" type="presOf" srcId="{9B3FDD64-9203-4667-8C04-4CC1EE921B97}" destId="{D12A2126-F735-4AB4-B984-F99A863FF3E0}" srcOrd="1" destOrd="0" presId="urn:microsoft.com/office/officeart/2005/8/layout/pyramid3"/>
    <dgm:cxn modelId="{0AA7702C-DB0B-45E4-A21B-20A0E7D5F98D}" srcId="{74306789-7CD2-4335-A844-F1C80B9A925D}" destId="{9B3FDD64-9203-4667-8C04-4CC1EE921B97}" srcOrd="0" destOrd="0" parTransId="{69CA4F6D-D8A7-4459-85E3-E0E810A6AD93}" sibTransId="{390B756E-E3E3-4818-BD13-9C2110FB3E30}"/>
    <dgm:cxn modelId="{2B14292F-6A92-49C9-BBB3-329DD8F269A1}" type="presOf" srcId="{A950270B-3445-4136-92C0-FB7CB43A2B3C}" destId="{E1FB353E-FB87-491A-8E73-C7A07E0CA479}" srcOrd="1" destOrd="0" presId="urn:microsoft.com/office/officeart/2005/8/layout/pyramid3"/>
    <dgm:cxn modelId="{F5344C40-F388-493A-B110-B82577C93174}" type="presOf" srcId="{A950270B-3445-4136-92C0-FB7CB43A2B3C}" destId="{8930C1D0-C2D7-47D4-83AF-23890145780B}" srcOrd="0" destOrd="0" presId="urn:microsoft.com/office/officeart/2005/8/layout/pyramid3"/>
    <dgm:cxn modelId="{54B55880-4160-4718-9642-85B5EED113E7}" type="presOf" srcId="{9B3FDD64-9203-4667-8C04-4CC1EE921B97}" destId="{18EFF804-13CE-4E91-8A3B-F6961C359FF4}" srcOrd="0" destOrd="0" presId="urn:microsoft.com/office/officeart/2005/8/layout/pyramid3"/>
    <dgm:cxn modelId="{A0B534A0-2B66-4B2E-8FEC-C29CF5BE6D17}" srcId="{74306789-7CD2-4335-A844-F1C80B9A925D}" destId="{A950270B-3445-4136-92C0-FB7CB43A2B3C}" srcOrd="1" destOrd="0" parTransId="{2CAD46DE-05B6-43C3-B48B-FF03C5E626AD}" sibTransId="{2FBD4B74-718A-48B9-AC39-928AD9C22FA0}"/>
    <dgm:cxn modelId="{8A2CA1E7-BA1F-48C8-812B-2E7CD31FC374}" type="presOf" srcId="{74306789-7CD2-4335-A844-F1C80B9A925D}" destId="{31B7349D-6BE5-4868-9168-5F7AF672BEA8}" srcOrd="0" destOrd="0" presId="urn:microsoft.com/office/officeart/2005/8/layout/pyramid3"/>
    <dgm:cxn modelId="{8EDFC1EC-BE49-4A45-930C-A93C1C4BB523}" srcId="{74306789-7CD2-4335-A844-F1C80B9A925D}" destId="{9CA4F052-E274-44C9-A4E2-ADB8661385D9}" srcOrd="2" destOrd="0" parTransId="{8582B9F0-BF9E-495A-A6D2-4BB73411B203}" sibTransId="{90F1C530-FB9A-4E55-9F34-C5B8FA02BEF7}"/>
    <dgm:cxn modelId="{8E0BBCEE-6399-4526-A7D2-ECC46BD70546}" type="presOf" srcId="{9CA4F052-E274-44C9-A4E2-ADB8661385D9}" destId="{39619C55-E990-4DB4-9F22-8E05840EFA29}" srcOrd="1" destOrd="0" presId="urn:microsoft.com/office/officeart/2005/8/layout/pyramid3"/>
    <dgm:cxn modelId="{DF6691FE-7264-47AF-A91F-FEC28FE7289D}" type="presOf" srcId="{9CA4F052-E274-44C9-A4E2-ADB8661385D9}" destId="{3BC15E3E-E948-43D3-9079-A8CEB18E4048}" srcOrd="0" destOrd="0" presId="urn:microsoft.com/office/officeart/2005/8/layout/pyramid3"/>
    <dgm:cxn modelId="{12F7D397-2AC5-4233-B724-609D216C838D}" type="presParOf" srcId="{31B7349D-6BE5-4868-9168-5F7AF672BEA8}" destId="{CD35B292-A310-4FBB-BC34-D079D59CC704}" srcOrd="0" destOrd="0" presId="urn:microsoft.com/office/officeart/2005/8/layout/pyramid3"/>
    <dgm:cxn modelId="{29AF275C-177A-41C4-9884-956E7DB547B1}" type="presParOf" srcId="{CD35B292-A310-4FBB-BC34-D079D59CC704}" destId="{18EFF804-13CE-4E91-8A3B-F6961C359FF4}" srcOrd="0" destOrd="0" presId="urn:microsoft.com/office/officeart/2005/8/layout/pyramid3"/>
    <dgm:cxn modelId="{E3CFF1C9-DD19-4CAA-940D-81BDFCC012C2}" type="presParOf" srcId="{CD35B292-A310-4FBB-BC34-D079D59CC704}" destId="{D12A2126-F735-4AB4-B984-F99A863FF3E0}" srcOrd="1" destOrd="0" presId="urn:microsoft.com/office/officeart/2005/8/layout/pyramid3"/>
    <dgm:cxn modelId="{B561AABC-1AD3-455D-89E5-213C992338E5}" type="presParOf" srcId="{31B7349D-6BE5-4868-9168-5F7AF672BEA8}" destId="{B917DCE6-4A82-4BFD-9F5C-D2436C52BFAC}" srcOrd="1" destOrd="0" presId="urn:microsoft.com/office/officeart/2005/8/layout/pyramid3"/>
    <dgm:cxn modelId="{AC190AEC-DE2C-4293-9D8D-6749997ADEBF}" type="presParOf" srcId="{B917DCE6-4A82-4BFD-9F5C-D2436C52BFAC}" destId="{8930C1D0-C2D7-47D4-83AF-23890145780B}" srcOrd="0" destOrd="0" presId="urn:microsoft.com/office/officeart/2005/8/layout/pyramid3"/>
    <dgm:cxn modelId="{F560148D-62A1-41AE-87D0-C75ED23B05BB}" type="presParOf" srcId="{B917DCE6-4A82-4BFD-9F5C-D2436C52BFAC}" destId="{E1FB353E-FB87-491A-8E73-C7A07E0CA479}" srcOrd="1" destOrd="0" presId="urn:microsoft.com/office/officeart/2005/8/layout/pyramid3"/>
    <dgm:cxn modelId="{C4D8988A-DF4C-47B6-977C-ECE767505FD4}" type="presParOf" srcId="{31B7349D-6BE5-4868-9168-5F7AF672BEA8}" destId="{888788A8-3240-45DF-9027-06A7C7CD4BB8}" srcOrd="2" destOrd="0" presId="urn:microsoft.com/office/officeart/2005/8/layout/pyramid3"/>
    <dgm:cxn modelId="{EE7E11FA-1C96-44B8-B71A-18642C2C9490}" type="presParOf" srcId="{888788A8-3240-45DF-9027-06A7C7CD4BB8}" destId="{3BC15E3E-E948-43D3-9079-A8CEB18E4048}" srcOrd="0" destOrd="0" presId="urn:microsoft.com/office/officeart/2005/8/layout/pyramid3"/>
    <dgm:cxn modelId="{ADD33E15-D5BA-42C6-A968-A746BC6B4020}" type="presParOf" srcId="{888788A8-3240-45DF-9027-06A7C7CD4BB8}" destId="{39619C55-E990-4DB4-9F22-8E05840EFA29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FF804-13CE-4E91-8A3B-F6961C359FF4}">
      <dsp:nvSpPr>
        <dsp:cNvPr id="0" name=""/>
        <dsp:cNvSpPr/>
      </dsp:nvSpPr>
      <dsp:spPr>
        <a:xfrm rot="10800000">
          <a:off x="0" y="0"/>
          <a:ext cx="5831901" cy="1596536"/>
        </a:xfrm>
        <a:prstGeom prst="trapezoid">
          <a:avLst>
            <a:gd name="adj" fmla="val 6088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Build Awareness</a:t>
          </a:r>
          <a:endParaRPr lang="en-US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 </a:t>
          </a:r>
        </a:p>
      </dsp:txBody>
      <dsp:txXfrm rot="-10800000">
        <a:off x="1020582" y="0"/>
        <a:ext cx="3790735" cy="1596536"/>
      </dsp:txXfrm>
    </dsp:sp>
    <dsp:sp modelId="{8930C1D0-C2D7-47D4-83AF-23890145780B}">
      <dsp:nvSpPr>
        <dsp:cNvPr id="0" name=""/>
        <dsp:cNvSpPr/>
      </dsp:nvSpPr>
      <dsp:spPr>
        <a:xfrm rot="10800000">
          <a:off x="971983" y="1596536"/>
          <a:ext cx="3887934" cy="1596536"/>
        </a:xfrm>
        <a:prstGeom prst="trapezoid">
          <a:avLst>
            <a:gd name="adj" fmla="val 60881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Prompt Consideration &amp; Take Action</a:t>
          </a:r>
          <a:endParaRPr lang="en-US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dirty="0"/>
        </a:p>
      </dsp:txBody>
      <dsp:txXfrm rot="-10800000">
        <a:off x="1652371" y="1596536"/>
        <a:ext cx="2527157" cy="1596536"/>
      </dsp:txXfrm>
    </dsp:sp>
    <dsp:sp modelId="{3BC15E3E-E948-43D3-9079-A8CEB18E4048}">
      <dsp:nvSpPr>
        <dsp:cNvPr id="0" name=""/>
        <dsp:cNvSpPr/>
      </dsp:nvSpPr>
      <dsp:spPr>
        <a:xfrm rot="10800000">
          <a:off x="1943967" y="3193072"/>
          <a:ext cx="1943967" cy="1596536"/>
        </a:xfrm>
        <a:prstGeom prst="trapezoid">
          <a:avLst>
            <a:gd name="adj" fmla="val 60881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Sales         Decision</a:t>
          </a:r>
          <a:endParaRPr lang="en-US" sz="32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 </a:t>
          </a:r>
        </a:p>
      </dsp:txBody>
      <dsp:txXfrm rot="-10800000">
        <a:off x="1943967" y="3193072"/>
        <a:ext cx="1943967" cy="1596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6A3DA-EBD7-4A73-B98F-D163F39C3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E05854-F888-43BB-A32E-0C2D7638AA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52420-FFAB-416B-A043-4DF866CD8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538B-FAFC-4AAF-AA3D-0B97376A2FF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5D7A6-3E1C-4570-A9BD-55E5677A7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2B0FD-A9FA-4B8D-AA08-F3DD9E86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B7D-68C7-4F66-AA79-3AD028FA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1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BDC6C-5FA5-4DC1-AE5A-E1D6FC212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A02B3-4514-4848-A9E1-FB5F2D7A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C6991-3629-4BAA-BC41-275C2034C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538B-FAFC-4AAF-AA3D-0B97376A2FF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08670-1D25-4656-B564-46D410954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2B577-4B01-4CD8-8123-634ADF243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B7D-68C7-4F66-AA79-3AD028FA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7698B7-C2BB-4B25-943A-C22CA3B8C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F5694-7226-48A6-8C72-1730BCC34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A7647-5E12-48A8-A2DB-510475ABA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538B-FAFC-4AAF-AA3D-0B97376A2FF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31088-C49B-4EDD-97CD-FF54F1344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99360-8276-47BB-899B-BC09472F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B7D-68C7-4F66-AA79-3AD028FA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2B218-B73D-46F4-BBC5-38F563C7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9DC4B-F183-4637-9A86-226AB178B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99C70-1368-4909-AD1C-5092450E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538B-FAFC-4AAF-AA3D-0B97376A2FF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8BC08-DAE0-44E1-9494-D70443B98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48986-C8C6-46F0-9414-76D759F6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B7D-68C7-4F66-AA79-3AD028FA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4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864FC-0ED9-478A-858C-77A85DBA0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40CA7-9AEF-4263-BDEB-BFCA7C156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9B3F0-5DE3-4F77-8A25-5B769129E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538B-FAFC-4AAF-AA3D-0B97376A2FF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EEB71-18A0-47D3-9183-3BD948A89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4BC6C-69E8-4682-9C62-19BD8C40A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B7D-68C7-4F66-AA79-3AD028FA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73438-D675-4731-A051-5606C4685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67640-0572-4092-BDCF-D506A9596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366AC-391A-4B5A-B917-DFBE781B5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18FF0-C4F9-4C4C-9FF0-E110F26C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538B-FAFC-4AAF-AA3D-0B97376A2FF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0C76B-B590-4DF0-A23B-489465FB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44FD1-B9DF-4001-A38C-1222B532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B7D-68C7-4F66-AA79-3AD028FA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2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2841-1E1E-4C74-89A8-E79E3DAE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345B6-FC25-40A1-A5AC-28DE7492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1DF40-058F-4503-BFA1-2B5C96F54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A3E68-46DE-4E25-BE97-E96650D2C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3243E0-DA9C-49FD-A874-4BC9B9B1D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278E56-35FE-4736-B19F-BDA749349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538B-FAFC-4AAF-AA3D-0B97376A2FF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407E8E-E051-4993-A641-44833EC55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FEF19F-EB70-4BEC-8DA2-890196EA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B7D-68C7-4F66-AA79-3AD028FA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4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06A23-DDAB-44DC-B9E0-BF994D6F0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6DD341-1B57-431E-8F51-FC59E1D1B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538B-FAFC-4AAF-AA3D-0B97376A2FF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8A0FF-4902-4B20-BE77-51EF33F46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C519E-CD71-4D48-A96F-E0B499749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B7D-68C7-4F66-AA79-3AD028FA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8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D374A-A58A-4D28-A5D2-3BA35A58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538B-FAFC-4AAF-AA3D-0B97376A2FF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2D77C-A20A-4461-8FE8-00E41435B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E1EC0-97F5-4419-A6EC-0DF912973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B7D-68C7-4F66-AA79-3AD028FA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C23E-18F6-4271-A146-77FDBE976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A214A-CE9D-4B2B-B888-A7824B505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A8CB4-0146-4C80-B7E1-1B17B12B7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79D4F-8E8F-40D9-AB8C-381661018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538B-FAFC-4AAF-AA3D-0B97376A2FF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42B6B-FBCE-468A-B654-35317DF8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9F7FA-8F20-4345-8D5C-44DD6168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B7D-68C7-4F66-AA79-3AD028FA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1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FDFB7-DBA3-4BDA-B6EE-1A645D31D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52193-9B60-43E1-9E4E-1ABF0A8B4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8AD330-02F2-4238-8E83-0944E5368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4E420-BF17-4001-A566-FB125356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538B-FAFC-4AAF-AA3D-0B97376A2FF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53EC7-7047-4020-B216-930CAA86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93513-50F6-4B2A-B6A5-041ACF623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B7D-68C7-4F66-AA79-3AD028FA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1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B49D79-6D39-4151-91FF-77308A01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2E5BF-18E4-4657-B0F9-02FD70C01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E6A57-C7BA-44A3-8414-72D411072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C538B-FAFC-4AAF-AA3D-0B97376A2FF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3FAAC-0D15-403C-B366-B9970E4C5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DA25F-528D-4449-9234-B2C36B7B8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D7B7D-68C7-4F66-AA79-3AD028FA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4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Bent-Up Arrow 44"/>
          <p:cNvSpPr/>
          <p:nvPr/>
        </p:nvSpPr>
        <p:spPr>
          <a:xfrm>
            <a:off x="11305249" y="1957588"/>
            <a:ext cx="427749" cy="368106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23997" cy="1325563"/>
          </a:xfrm>
        </p:spPr>
        <p:txBody>
          <a:bodyPr/>
          <a:lstStyle/>
          <a:p>
            <a:r>
              <a:rPr lang="en-US" dirty="0"/>
              <a:t>Programs at Each Stage of Sales Funnel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795621" y="1957588"/>
          <a:ext cx="5831901" cy="4789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61916" y="2467363"/>
            <a:ext cx="1384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0490" algn="ctr"/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</a:rPr>
              <a:t>Top </a:t>
            </a:r>
          </a:p>
          <a:p>
            <a:pPr marR="20490" algn="ctr"/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</a:rPr>
              <a:t>Funnel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0756" y="4062145"/>
            <a:ext cx="1610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0490"/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</a:rPr>
              <a:t>Middle Funnel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0756" y="5374985"/>
            <a:ext cx="2185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0490"/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</a:rPr>
              <a:t>Bottom Funnel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5966" y="2009290"/>
            <a:ext cx="605219" cy="72957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24960" y="2002210"/>
            <a:ext cx="561746" cy="7327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8245" y="2735402"/>
            <a:ext cx="605219" cy="7295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2969" y="4344925"/>
            <a:ext cx="605219" cy="72957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13216" y="2745201"/>
            <a:ext cx="597016" cy="72021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78557" y="3582594"/>
            <a:ext cx="680411" cy="77491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32652" y="1984546"/>
            <a:ext cx="802309" cy="78541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956987" y="2711500"/>
            <a:ext cx="802309" cy="78541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13058" y="2733643"/>
            <a:ext cx="790575" cy="74295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94801" y="2007368"/>
            <a:ext cx="561975" cy="7334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746983" y="2041238"/>
            <a:ext cx="810743" cy="70704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19856" y="2698780"/>
            <a:ext cx="695906" cy="79255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5474" y="2742512"/>
            <a:ext cx="605219" cy="72957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79062" y="2709310"/>
            <a:ext cx="695906" cy="792559"/>
          </a:xfrm>
          <a:prstGeom prst="rect">
            <a:avLst/>
          </a:prstGeom>
        </p:spPr>
      </p:pic>
      <p:cxnSp>
        <p:nvCxnSpPr>
          <p:cNvPr id="35" name="Straight Connector 34"/>
          <p:cNvCxnSpPr/>
          <p:nvPr/>
        </p:nvCxnSpPr>
        <p:spPr>
          <a:xfrm flipV="1">
            <a:off x="330756" y="3515935"/>
            <a:ext cx="11221589" cy="145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704826" y="2002225"/>
            <a:ext cx="533400" cy="7334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853866" y="5232624"/>
            <a:ext cx="807740" cy="70442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06190" y="5182055"/>
            <a:ext cx="695906" cy="792559"/>
          </a:xfrm>
          <a:prstGeom prst="rect">
            <a:avLst/>
          </a:prstGeom>
        </p:spPr>
      </p:pic>
      <p:sp>
        <p:nvSpPr>
          <p:cNvPr id="43" name="Rounded Rectangle 42"/>
          <p:cNvSpPr/>
          <p:nvPr/>
        </p:nvSpPr>
        <p:spPr>
          <a:xfrm>
            <a:off x="7015362" y="5182056"/>
            <a:ext cx="4289888" cy="82115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Bent-Up Arrow 45"/>
          <p:cNvSpPr/>
          <p:nvPr/>
        </p:nvSpPr>
        <p:spPr>
          <a:xfrm rot="5400000">
            <a:off x="7456653" y="5723605"/>
            <a:ext cx="423450" cy="982667"/>
          </a:xfrm>
          <a:prstGeom prst="bent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8969280" y="6053285"/>
            <a:ext cx="24137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0490" algn="r"/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</a:rPr>
              <a:t>Moves to Qualified Opportunities Cadence</a:t>
            </a:r>
          </a:p>
        </p:txBody>
      </p:sp>
      <p:sp>
        <p:nvSpPr>
          <p:cNvPr id="51" name="Flowchart: Decision 50"/>
          <p:cNvSpPr/>
          <p:nvPr/>
        </p:nvSpPr>
        <p:spPr>
          <a:xfrm>
            <a:off x="11129172" y="1301403"/>
            <a:ext cx="976968" cy="604032"/>
          </a:xfrm>
          <a:prstGeom prst="flowChartDecision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B LIST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52" name="Flowchart: Decision 51"/>
          <p:cNvSpPr/>
          <p:nvPr/>
        </p:nvSpPr>
        <p:spPr>
          <a:xfrm>
            <a:off x="8228397" y="6050742"/>
            <a:ext cx="976968" cy="560864"/>
          </a:xfrm>
          <a:prstGeom prst="flowChartDecisi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002060"/>
                </a:solidFill>
              </a:rPr>
              <a:t>A LIST</a:t>
            </a:r>
            <a:endParaRPr lang="en-US" sz="900" b="1" dirty="0">
              <a:solidFill>
                <a:srgbClr val="002060"/>
              </a:solidFill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2859" y="4339740"/>
            <a:ext cx="605219" cy="729579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512499" y="3587174"/>
            <a:ext cx="533400" cy="73342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74365" y="4305876"/>
            <a:ext cx="802309" cy="785418"/>
          </a:xfrm>
          <a:prstGeom prst="rect">
            <a:avLst/>
          </a:prstGeom>
        </p:spPr>
      </p:pic>
      <p:cxnSp>
        <p:nvCxnSpPr>
          <p:cNvPr id="58" name="Straight Connector 57"/>
          <p:cNvCxnSpPr/>
          <p:nvPr/>
        </p:nvCxnSpPr>
        <p:spPr>
          <a:xfrm flipV="1">
            <a:off x="330756" y="5097891"/>
            <a:ext cx="11219441" cy="189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27015" y="4338569"/>
            <a:ext cx="597016" cy="72021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62603" y="3626286"/>
            <a:ext cx="561975" cy="73342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5F56A06-0C68-449E-B2C0-CB0117A22CB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32341" y="3672872"/>
            <a:ext cx="799686" cy="6974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F18FFBF-06DC-4F0E-A984-F09E03FF071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35474" y="3593932"/>
            <a:ext cx="661890" cy="70916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8C1D90B-F50E-4172-8BDA-7A59B085787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26754" y="5302311"/>
            <a:ext cx="661890" cy="70916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2D1095F-14AC-4B42-AD33-A19819DFFC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2132" y="5273634"/>
            <a:ext cx="605219" cy="72957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98ECA3B-F8E5-49A1-9C18-13410B272CB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163214" y="5312443"/>
            <a:ext cx="799328" cy="69708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ECA4E12-338F-428D-A2F7-419B3BFD11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03129" y="5198233"/>
            <a:ext cx="605219" cy="729579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9089B7B6-187F-4350-8348-D0C75A019B53}"/>
              </a:ext>
            </a:extLst>
          </p:cNvPr>
          <p:cNvSpPr/>
          <p:nvPr/>
        </p:nvSpPr>
        <p:spPr>
          <a:xfrm>
            <a:off x="7015361" y="5424180"/>
            <a:ext cx="2491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0490"/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</a:rPr>
              <a:t>Post Program Follow Up</a:t>
            </a:r>
          </a:p>
        </p:txBody>
      </p:sp>
    </p:spTree>
    <p:extLst>
      <p:ext uri="{BB962C8B-B14F-4D97-AF65-F5344CB8AC3E}">
        <p14:creationId xmlns:p14="http://schemas.microsoft.com/office/powerpoint/2010/main" val="235306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Programs at Each Stage of Sales Funnel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 at Each Stage of Sales Funnel</dc:title>
  <dc:creator>amy mininger</dc:creator>
  <cp:lastModifiedBy>amy mininger</cp:lastModifiedBy>
  <cp:revision>1</cp:revision>
  <dcterms:created xsi:type="dcterms:W3CDTF">2021-07-18T13:40:34Z</dcterms:created>
  <dcterms:modified xsi:type="dcterms:W3CDTF">2021-07-18T13:40:49Z</dcterms:modified>
</cp:coreProperties>
</file>